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98B058-A068-4D97-8996-80DCFBA7F0AE}"/>
              </a:ext>
            </a:extLst>
          </p:cNvPr>
          <p:cNvSpPr>
            <a:spLocks noGrp="1"/>
          </p:cNvSpPr>
          <p:nvPr>
            <p:ph type="ctrTitle"/>
          </p:nvPr>
        </p:nvSpPr>
        <p:spPr>
          <a:xfrm>
            <a:off x="2589213" y="1786270"/>
            <a:ext cx="8915399" cy="2991111"/>
          </a:xfrm>
        </p:spPr>
        <p:txBody>
          <a:bodyPr>
            <a:normAutofit fontScale="90000"/>
          </a:bodyPr>
          <a:lstStyle/>
          <a:p>
            <a:br>
              <a:rPr lang="ru-RU" sz="3200" dirty="0"/>
            </a:br>
            <a:r>
              <a:rPr lang="ru-RU" sz="3200" dirty="0"/>
              <a:t>Проект Приказа</a:t>
            </a:r>
            <a:br>
              <a:rPr lang="ru-RU" sz="3200" dirty="0"/>
            </a:br>
            <a:r>
              <a:rPr lang="ru-RU" sz="3200" dirty="0"/>
              <a:t>«Об утверждении Порядка приема на обучение по образовательным программам высшего образования – программам подготовки научных и научно-педагогических кадров в аспирантуре»</a:t>
            </a:r>
            <a:br>
              <a:rPr lang="ru-RU" sz="3200" dirty="0"/>
            </a:br>
            <a:br>
              <a:rPr lang="ru-RU" sz="3200" dirty="0"/>
            </a:br>
            <a:r>
              <a:rPr lang="ru-RU" sz="3200" dirty="0"/>
              <a:t>Основные положения</a:t>
            </a:r>
          </a:p>
        </p:txBody>
      </p:sp>
    </p:spTree>
    <p:extLst>
      <p:ext uri="{BB962C8B-B14F-4D97-AF65-F5344CB8AC3E}">
        <p14:creationId xmlns:p14="http://schemas.microsoft.com/office/powerpoint/2010/main" val="881608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F2D4BE-EDCD-45F4-82D9-34C9A940DD16}"/>
              </a:ext>
            </a:extLst>
          </p:cNvPr>
          <p:cNvSpPr>
            <a:spLocks noGrp="1"/>
          </p:cNvSpPr>
          <p:nvPr>
            <p:ph type="title"/>
          </p:nvPr>
        </p:nvSpPr>
        <p:spPr>
          <a:xfrm>
            <a:off x="1640156" y="113747"/>
            <a:ext cx="8911687" cy="566737"/>
          </a:xfrm>
        </p:spPr>
        <p:txBody>
          <a:bodyPr>
            <a:normAutofit fontScale="90000"/>
          </a:bodyPr>
          <a:lstStyle/>
          <a:p>
            <a:r>
              <a:rPr lang="en-US" sz="2700" dirty="0"/>
              <a:t>I. </a:t>
            </a:r>
            <a:r>
              <a:rPr lang="ru-RU" sz="2700" dirty="0"/>
              <a:t>Общие положения</a:t>
            </a:r>
            <a:br>
              <a:rPr lang="ru-RU" dirty="0"/>
            </a:br>
            <a:endParaRPr lang="ru-RU" dirty="0"/>
          </a:p>
        </p:txBody>
      </p:sp>
      <p:sp>
        <p:nvSpPr>
          <p:cNvPr id="3" name="Объект 2">
            <a:extLst>
              <a:ext uri="{FF2B5EF4-FFF2-40B4-BE49-F238E27FC236}">
                <a16:creationId xmlns:a16="http://schemas.microsoft.com/office/drawing/2014/main" id="{23728B79-3443-40CA-8F4F-E1282275F1D9}"/>
              </a:ext>
            </a:extLst>
          </p:cNvPr>
          <p:cNvSpPr>
            <a:spLocks noGrp="1"/>
          </p:cNvSpPr>
          <p:nvPr>
            <p:ph idx="1"/>
          </p:nvPr>
        </p:nvSpPr>
        <p:spPr>
          <a:xfrm>
            <a:off x="1640157" y="680483"/>
            <a:ext cx="10342736" cy="6063769"/>
          </a:xfrm>
        </p:spPr>
        <p:txBody>
          <a:bodyPr>
            <a:normAutofit lnSpcReduction="10000"/>
          </a:bodyPr>
          <a:lstStyle/>
          <a:p>
            <a:r>
              <a:rPr lang="ru-RU" dirty="0"/>
              <a:t>Порядок применяется при приеме на обучение в аспирантуре начиная с 2022/23 учебного года.</a:t>
            </a:r>
          </a:p>
          <a:p>
            <a:r>
              <a:rPr lang="ru-RU" dirty="0"/>
              <a:t>Прием на обучение по программам аспирантуры - при наличии </a:t>
            </a:r>
            <a:r>
              <a:rPr lang="ru-RU" b="1" dirty="0"/>
              <a:t>лицензии</a:t>
            </a:r>
            <a:r>
              <a:rPr lang="ru-RU" dirty="0"/>
              <a:t> на осуществление образовательной деятельности по соответствующим научным специальностям.</a:t>
            </a:r>
          </a:p>
          <a:p>
            <a:r>
              <a:rPr lang="ru-RU" dirty="0"/>
              <a:t>Прием осуществляется по следующим условиям поступления на обучение с проведением отдельного конкурса по каждой совокупности этих условий:</a:t>
            </a:r>
          </a:p>
          <a:p>
            <a:pPr marL="0" indent="0">
              <a:buNone/>
            </a:pPr>
            <a:r>
              <a:rPr lang="ru-RU" dirty="0"/>
              <a:t>1)	раздельно по очной, очно-заочной, заочной формам обучения;</a:t>
            </a:r>
          </a:p>
          <a:p>
            <a:pPr marL="0" indent="0">
              <a:buNone/>
            </a:pPr>
            <a:r>
              <a:rPr lang="ru-RU" dirty="0"/>
              <a:t>2)	раздельно по программам аспирантуры в зависимости от их направленности (профиля): а) по научной специальности в целом; б) по одной или нескольким программам аспирантуры в рамках научной специальности; в) по нескольким научным специальностям;</a:t>
            </a:r>
          </a:p>
          <a:p>
            <a:pPr marL="0" indent="0">
              <a:buNone/>
            </a:pPr>
            <a:r>
              <a:rPr lang="ru-RU" dirty="0"/>
              <a:t>3)	раздельно в рамках контрольных цифр и по договорам об оказании платных образовательных услуг.</a:t>
            </a:r>
          </a:p>
          <a:p>
            <a:pPr marL="0" indent="0">
              <a:buNone/>
            </a:pPr>
            <a:endParaRPr lang="ru-RU" dirty="0"/>
          </a:p>
          <a:p>
            <a:pPr marL="0" indent="0">
              <a:buNone/>
            </a:pPr>
            <a:r>
              <a:rPr lang="ru-RU" dirty="0"/>
              <a:t>Для всех конкурсов в рамках одного условия поступления устанавливаются одинаковые: а) перечень вступительных испытаний, б) минимальное и максимальное количество баллов.</a:t>
            </a:r>
          </a:p>
          <a:p>
            <a:pPr marL="0" indent="0">
              <a:buNone/>
            </a:pPr>
            <a:r>
              <a:rPr lang="ru-RU" dirty="0"/>
              <a:t>Организация или ее учредитель могут установить различное минимальное количество баллов по различным </a:t>
            </a:r>
            <a:r>
              <a:rPr lang="ru-RU"/>
              <a:t>условиям поступления.</a:t>
            </a:r>
            <a:endParaRPr lang="ru-RU" dirty="0"/>
          </a:p>
          <a:p>
            <a:endParaRPr lang="ru-RU" dirty="0"/>
          </a:p>
          <a:p>
            <a:endParaRPr lang="ru-RU" dirty="0"/>
          </a:p>
          <a:p>
            <a:endParaRPr lang="ru-RU" dirty="0"/>
          </a:p>
          <a:p>
            <a:endParaRPr lang="ru-RU" dirty="0"/>
          </a:p>
        </p:txBody>
      </p:sp>
    </p:spTree>
    <p:extLst>
      <p:ext uri="{BB962C8B-B14F-4D97-AF65-F5344CB8AC3E}">
        <p14:creationId xmlns:p14="http://schemas.microsoft.com/office/powerpoint/2010/main" val="1102793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03189C-B96E-44E3-8605-4598FB24BD9A}"/>
              </a:ext>
            </a:extLst>
          </p:cNvPr>
          <p:cNvSpPr>
            <a:spLocks noGrp="1"/>
          </p:cNvSpPr>
          <p:nvPr>
            <p:ph type="title"/>
          </p:nvPr>
        </p:nvSpPr>
        <p:spPr>
          <a:xfrm>
            <a:off x="1626781" y="177542"/>
            <a:ext cx="8911687" cy="545471"/>
          </a:xfrm>
        </p:spPr>
        <p:txBody>
          <a:bodyPr>
            <a:normAutofit/>
          </a:bodyPr>
          <a:lstStyle/>
          <a:p>
            <a:r>
              <a:rPr lang="en-US" sz="2800" dirty="0"/>
              <a:t>II. </a:t>
            </a:r>
            <a:r>
              <a:rPr lang="ru-RU" sz="2800" dirty="0"/>
              <a:t>Информирование о приеме </a:t>
            </a:r>
          </a:p>
        </p:txBody>
      </p:sp>
      <p:sp>
        <p:nvSpPr>
          <p:cNvPr id="3" name="Объект 2">
            <a:extLst>
              <a:ext uri="{FF2B5EF4-FFF2-40B4-BE49-F238E27FC236}">
                <a16:creationId xmlns:a16="http://schemas.microsoft.com/office/drawing/2014/main" id="{361714E9-0D4E-43CD-AC58-0FD5109FAE3B}"/>
              </a:ext>
            </a:extLst>
          </p:cNvPr>
          <p:cNvSpPr>
            <a:spLocks noGrp="1"/>
          </p:cNvSpPr>
          <p:nvPr>
            <p:ph idx="1"/>
          </p:nvPr>
        </p:nvSpPr>
        <p:spPr>
          <a:xfrm>
            <a:off x="1626781" y="723013"/>
            <a:ext cx="10249786" cy="5957443"/>
          </a:xfrm>
        </p:spPr>
        <p:txBody>
          <a:bodyPr>
            <a:normAutofit lnSpcReduction="10000"/>
          </a:bodyPr>
          <a:lstStyle/>
          <a:p>
            <a:r>
              <a:rPr lang="ru-RU" dirty="0"/>
              <a:t>В целях информирования о приеме организация размещает информацию о приеме на своем официальном сайте.</a:t>
            </a:r>
          </a:p>
          <a:p>
            <a:r>
              <a:rPr lang="ru-RU" dirty="0"/>
              <a:t>На официальном сайте размещается следующая информация:</a:t>
            </a:r>
          </a:p>
          <a:p>
            <a:r>
              <a:rPr lang="ru-RU" dirty="0"/>
              <a:t>1) не позднее 1 ноября года, предшествующего году приема:</a:t>
            </a:r>
          </a:p>
          <a:p>
            <a:pPr marL="0" indent="0">
              <a:buNone/>
            </a:pPr>
            <a:r>
              <a:rPr lang="ru-RU" dirty="0"/>
              <a:t>- правила приема (разрабатываются организацией самостоятельно): сроки проведения приема, особенности для инвалидов, порядок подачи и рассмотрения апелляций, перечень достижений, учитываемых при приеме;</a:t>
            </a:r>
          </a:p>
          <a:p>
            <a:pPr marL="0" indent="0">
              <a:buNone/>
            </a:pPr>
            <a:r>
              <a:rPr lang="ru-RU" dirty="0"/>
              <a:t>- количество мест для приема на обучение по различным условиям поступления в рамках контрольных цифр;</a:t>
            </a:r>
          </a:p>
          <a:p>
            <a:pPr marL="0" indent="0">
              <a:buNone/>
            </a:pPr>
            <a:r>
              <a:rPr lang="ru-RU" dirty="0"/>
              <a:t> - перечень вступительных испытаний; </a:t>
            </a:r>
          </a:p>
          <a:p>
            <a:pPr marL="0" indent="0">
              <a:buNone/>
            </a:pPr>
            <a:r>
              <a:rPr lang="ru-RU" dirty="0"/>
              <a:t>- информация о местах приема документов, о почтовых и электронных адресах для направления документов; </a:t>
            </a:r>
          </a:p>
          <a:p>
            <a:pPr marL="0" indent="0">
              <a:buNone/>
            </a:pPr>
            <a:r>
              <a:rPr lang="ru-RU" dirty="0"/>
              <a:t>- информация о возможности подачи документов, необходимых для поступления, с использованием </a:t>
            </a:r>
            <a:r>
              <a:rPr lang="ru-RU" dirty="0" err="1"/>
              <a:t>суперсервиса</a:t>
            </a:r>
            <a:r>
              <a:rPr lang="ru-RU" dirty="0"/>
              <a:t> «Поступление в вуз онлайн» посредством федеральной государственной информационной системы «Единый портал государственных и муниципальных услуг;</a:t>
            </a:r>
          </a:p>
          <a:p>
            <a:pPr>
              <a:buFontTx/>
              <a:buChar char="-"/>
            </a:pPr>
            <a:r>
              <a:rPr lang="ru-RU" dirty="0"/>
              <a:t>образец договора об оказании платных образовательных услуг;</a:t>
            </a:r>
          </a:p>
          <a:p>
            <a:pPr>
              <a:buFontTx/>
              <a:buChar char="-"/>
            </a:pPr>
            <a:r>
              <a:rPr lang="ru-RU" dirty="0"/>
              <a:t>информация о наличии общежития.</a:t>
            </a:r>
          </a:p>
          <a:p>
            <a:pPr marL="0" indent="0">
              <a:buNone/>
            </a:pPr>
            <a:endParaRPr lang="ru-RU" dirty="0"/>
          </a:p>
          <a:p>
            <a:endParaRPr lang="ru-RU" dirty="0"/>
          </a:p>
        </p:txBody>
      </p:sp>
    </p:spTree>
    <p:extLst>
      <p:ext uri="{BB962C8B-B14F-4D97-AF65-F5344CB8AC3E}">
        <p14:creationId xmlns:p14="http://schemas.microsoft.com/office/powerpoint/2010/main" val="328826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40D8C27-D48F-4B83-84DB-8801496C9926}"/>
              </a:ext>
            </a:extLst>
          </p:cNvPr>
          <p:cNvSpPr>
            <a:spLocks noGrp="1"/>
          </p:cNvSpPr>
          <p:nvPr>
            <p:ph idx="1"/>
          </p:nvPr>
        </p:nvSpPr>
        <p:spPr>
          <a:xfrm>
            <a:off x="1626781" y="1059712"/>
            <a:ext cx="10565219" cy="6064102"/>
          </a:xfrm>
        </p:spPr>
        <p:txBody>
          <a:bodyPr>
            <a:normAutofit/>
          </a:bodyPr>
          <a:lstStyle/>
          <a:p>
            <a:r>
              <a:rPr lang="ru-RU" dirty="0"/>
              <a:t>2) Не  позднее 1 июня:</a:t>
            </a:r>
          </a:p>
          <a:p>
            <a:pPr marL="0" indent="0">
              <a:buNone/>
            </a:pPr>
            <a:r>
              <a:rPr lang="ru-RU" dirty="0"/>
              <a:t>-  количество мест для приема на обучение в рамках контрольных цифр по различным условиям поступления с указанием целевой квоты;</a:t>
            </a:r>
          </a:p>
          <a:p>
            <a:pPr>
              <a:buFontTx/>
              <a:buChar char="-"/>
            </a:pPr>
            <a:r>
              <a:rPr lang="ru-RU" dirty="0"/>
              <a:t>сроки зачисления; </a:t>
            </a:r>
          </a:p>
          <a:p>
            <a:pPr>
              <a:buFontTx/>
              <a:buChar char="-"/>
            </a:pPr>
            <a:r>
              <a:rPr lang="ru-RU" dirty="0"/>
              <a:t>информация о количестве мест в общежитиях для иногородних обучающихся;</a:t>
            </a:r>
          </a:p>
          <a:p>
            <a:pPr marL="0" indent="0">
              <a:buNone/>
            </a:pPr>
            <a:endParaRPr lang="ru-RU" sz="400" dirty="0"/>
          </a:p>
          <a:p>
            <a:r>
              <a:rPr lang="ru-RU" dirty="0"/>
              <a:t>3) не позднее чем за 5 месяцев до начала зачисления на места: </a:t>
            </a:r>
          </a:p>
          <a:p>
            <a:pPr marL="0" indent="0">
              <a:buNone/>
            </a:pPr>
            <a:r>
              <a:rPr lang="ru-RU" dirty="0"/>
              <a:t> - по договорам об оказании платных образовательных услуг – количество указанных мест;</a:t>
            </a:r>
          </a:p>
          <a:p>
            <a:pPr marL="0" indent="0">
              <a:buNone/>
            </a:pPr>
            <a:endParaRPr lang="ru-RU" sz="500" dirty="0"/>
          </a:p>
          <a:p>
            <a:r>
              <a:rPr lang="ru-RU" dirty="0"/>
              <a:t>4) не позднее чем за 14 календарных дней до начала вступительных испытаний – расписание вступительных испытаний.</a:t>
            </a:r>
          </a:p>
          <a:p>
            <a:pPr marL="0" indent="0">
              <a:buNone/>
            </a:pPr>
            <a:endParaRPr lang="ru-RU" sz="600" dirty="0"/>
          </a:p>
          <a:p>
            <a:r>
              <a:rPr lang="ru-RU" dirty="0"/>
              <a:t>В период со дня начала приема документов до начала зачисления на официальном сайте размещаются и ежедневно обновляются информация о количестве поданных заявлений о приеме на обучение и списки лиц, подавших документы, необходимые для поступления, по каждому конкурсу</a:t>
            </a:r>
          </a:p>
          <a:p>
            <a:endParaRPr lang="ru-RU" dirty="0"/>
          </a:p>
        </p:txBody>
      </p:sp>
      <p:sp>
        <p:nvSpPr>
          <p:cNvPr id="4" name="Заголовок 1">
            <a:extLst>
              <a:ext uri="{FF2B5EF4-FFF2-40B4-BE49-F238E27FC236}">
                <a16:creationId xmlns:a16="http://schemas.microsoft.com/office/drawing/2014/main" id="{CA9653F8-1757-4DCF-ABFD-481EEFB8FE55}"/>
              </a:ext>
            </a:extLst>
          </p:cNvPr>
          <p:cNvSpPr>
            <a:spLocks noGrp="1"/>
          </p:cNvSpPr>
          <p:nvPr>
            <p:ph type="title"/>
          </p:nvPr>
        </p:nvSpPr>
        <p:spPr>
          <a:xfrm>
            <a:off x="1626781" y="177542"/>
            <a:ext cx="8911687" cy="545471"/>
          </a:xfrm>
        </p:spPr>
        <p:txBody>
          <a:bodyPr>
            <a:normAutofit/>
          </a:bodyPr>
          <a:lstStyle/>
          <a:p>
            <a:r>
              <a:rPr lang="en-US" sz="2800" dirty="0"/>
              <a:t>II. </a:t>
            </a:r>
            <a:r>
              <a:rPr lang="ru-RU" sz="2800" dirty="0"/>
              <a:t>Информирование о приеме </a:t>
            </a:r>
          </a:p>
        </p:txBody>
      </p:sp>
    </p:spTree>
    <p:extLst>
      <p:ext uri="{BB962C8B-B14F-4D97-AF65-F5344CB8AC3E}">
        <p14:creationId xmlns:p14="http://schemas.microsoft.com/office/powerpoint/2010/main" val="1831347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5C0524-AC85-4D34-BFC5-47D6E49C3C9F}"/>
              </a:ext>
            </a:extLst>
          </p:cNvPr>
          <p:cNvSpPr>
            <a:spLocks noGrp="1"/>
          </p:cNvSpPr>
          <p:nvPr>
            <p:ph type="title"/>
          </p:nvPr>
        </p:nvSpPr>
        <p:spPr>
          <a:xfrm>
            <a:off x="2082562" y="177543"/>
            <a:ext cx="8911687" cy="598634"/>
          </a:xfrm>
        </p:spPr>
        <p:txBody>
          <a:bodyPr>
            <a:normAutofit/>
          </a:bodyPr>
          <a:lstStyle/>
          <a:p>
            <a:r>
              <a:rPr lang="en-US" sz="2400" dirty="0"/>
              <a:t>III. </a:t>
            </a:r>
            <a:r>
              <a:rPr lang="ru-RU" sz="2400" dirty="0"/>
              <a:t>Прием документов </a:t>
            </a:r>
          </a:p>
        </p:txBody>
      </p:sp>
      <p:sp>
        <p:nvSpPr>
          <p:cNvPr id="3" name="Объект 2">
            <a:extLst>
              <a:ext uri="{FF2B5EF4-FFF2-40B4-BE49-F238E27FC236}">
                <a16:creationId xmlns:a16="http://schemas.microsoft.com/office/drawing/2014/main" id="{9B16B880-CD0D-45E6-9FBC-079FDDDCD51F}"/>
              </a:ext>
            </a:extLst>
          </p:cNvPr>
          <p:cNvSpPr>
            <a:spLocks noGrp="1"/>
          </p:cNvSpPr>
          <p:nvPr>
            <p:ph idx="1"/>
          </p:nvPr>
        </p:nvSpPr>
        <p:spPr>
          <a:xfrm>
            <a:off x="2174542" y="843422"/>
            <a:ext cx="8915400" cy="5504215"/>
          </a:xfrm>
        </p:spPr>
        <p:txBody>
          <a:bodyPr>
            <a:normAutofit/>
          </a:bodyPr>
          <a:lstStyle/>
          <a:p>
            <a:endParaRPr lang="ru-RU" dirty="0"/>
          </a:p>
          <a:p>
            <a:r>
              <a:rPr lang="ru-RU" dirty="0"/>
              <a:t>Перечень необходимых документов сохраняется. Поступающие могут представлять оригиналы или копии (электронные образцы) документов.</a:t>
            </a:r>
          </a:p>
          <a:p>
            <a:endParaRPr lang="ru-RU" dirty="0"/>
          </a:p>
          <a:p>
            <a:r>
              <a:rPr lang="ru-RU" dirty="0"/>
              <a:t>Основное нововведение:</a:t>
            </a:r>
          </a:p>
          <a:p>
            <a:r>
              <a:rPr lang="ru-RU" dirty="0"/>
              <a:t>Документы, необходимые для поступления, представляются (направляются) в организацию одним из следующих способов:</a:t>
            </a:r>
          </a:p>
          <a:p>
            <a:pPr marL="0" indent="0">
              <a:buNone/>
            </a:pPr>
            <a:r>
              <a:rPr lang="ru-RU" dirty="0"/>
              <a:t>1)	представляются в организацию лично поступающим;</a:t>
            </a:r>
          </a:p>
          <a:p>
            <a:pPr marL="0" indent="0">
              <a:buNone/>
            </a:pPr>
            <a:r>
              <a:rPr lang="ru-RU" dirty="0"/>
              <a:t>2)	направляются в организацию через операторов почтовой связи общего пользования;</a:t>
            </a:r>
          </a:p>
          <a:p>
            <a:pPr marL="0" indent="0">
              <a:buNone/>
            </a:pPr>
            <a:r>
              <a:rPr lang="ru-RU" dirty="0"/>
              <a:t>3)	направляются в организацию в электронной форме посредством электронной информационной системы организации, а также с использованием </a:t>
            </a:r>
            <a:r>
              <a:rPr lang="ru-RU" dirty="0" err="1"/>
              <a:t>суперсервиса</a:t>
            </a:r>
            <a:r>
              <a:rPr lang="ru-RU" dirty="0"/>
              <a:t>.</a:t>
            </a:r>
          </a:p>
        </p:txBody>
      </p:sp>
    </p:spTree>
    <p:extLst>
      <p:ext uri="{BB962C8B-B14F-4D97-AF65-F5344CB8AC3E}">
        <p14:creationId xmlns:p14="http://schemas.microsoft.com/office/powerpoint/2010/main" val="170857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7A7DFA-5FAE-4262-BEB8-129A2E700F97}"/>
              </a:ext>
            </a:extLst>
          </p:cNvPr>
          <p:cNvSpPr>
            <a:spLocks noGrp="1"/>
          </p:cNvSpPr>
          <p:nvPr>
            <p:ph type="title"/>
          </p:nvPr>
        </p:nvSpPr>
        <p:spPr>
          <a:xfrm>
            <a:off x="2040031" y="0"/>
            <a:ext cx="8911687" cy="861237"/>
          </a:xfrm>
        </p:spPr>
        <p:txBody>
          <a:bodyPr>
            <a:normAutofit fontScale="90000"/>
          </a:bodyPr>
          <a:lstStyle/>
          <a:p>
            <a:r>
              <a:rPr lang="ru-RU" sz="2700" dirty="0"/>
              <a:t>4. Проведение вступительных испытаний </a:t>
            </a:r>
            <a:br>
              <a:rPr lang="ru-RU" sz="2700" dirty="0"/>
            </a:br>
            <a:r>
              <a:rPr lang="ru-RU" sz="2700" dirty="0"/>
              <a:t>и учет индивидуальных достижений поступающих </a:t>
            </a:r>
            <a:endParaRPr lang="ru-RU" dirty="0"/>
          </a:p>
        </p:txBody>
      </p:sp>
      <p:sp>
        <p:nvSpPr>
          <p:cNvPr id="3" name="Объект 2">
            <a:extLst>
              <a:ext uri="{FF2B5EF4-FFF2-40B4-BE49-F238E27FC236}">
                <a16:creationId xmlns:a16="http://schemas.microsoft.com/office/drawing/2014/main" id="{41046DF7-9CE1-437C-B6F9-F5EAAB627BD5}"/>
              </a:ext>
            </a:extLst>
          </p:cNvPr>
          <p:cNvSpPr>
            <a:spLocks noGrp="1"/>
          </p:cNvSpPr>
          <p:nvPr>
            <p:ph idx="1"/>
          </p:nvPr>
        </p:nvSpPr>
        <p:spPr>
          <a:xfrm>
            <a:off x="2040031" y="1073887"/>
            <a:ext cx="9489375" cy="5305647"/>
          </a:xfrm>
        </p:spPr>
        <p:txBody>
          <a:bodyPr>
            <a:normAutofit lnSpcReduction="10000"/>
          </a:bodyPr>
          <a:lstStyle/>
          <a:p>
            <a:r>
              <a:rPr lang="ru-RU" dirty="0"/>
              <a:t>1) Прием на обучение проводится по результатам вступительных испытаний, установление перечня и проведение которых осуществляется организацией </a:t>
            </a:r>
            <a:r>
              <a:rPr lang="ru-RU" b="1" dirty="0"/>
              <a:t>самостоятельно</a:t>
            </a:r>
            <a:r>
              <a:rPr lang="ru-RU" dirty="0"/>
              <a:t>. Максимальное количество баллов и минимальное количество баллов для каждого вступительного испытания устанавливаются организацией </a:t>
            </a:r>
            <a:r>
              <a:rPr lang="ru-RU" b="1" dirty="0"/>
              <a:t>самостоятельно</a:t>
            </a:r>
            <a:r>
              <a:rPr lang="ru-RU" dirty="0"/>
              <a:t>.</a:t>
            </a:r>
          </a:p>
          <a:p>
            <a:r>
              <a:rPr lang="ru-RU" dirty="0"/>
              <a:t>2) Организация проводит вступительные испытания очно и (или) с использованием </a:t>
            </a:r>
            <a:r>
              <a:rPr lang="ru-RU" b="1" dirty="0"/>
              <a:t>дистанционных технологий </a:t>
            </a:r>
          </a:p>
          <a:p>
            <a:r>
              <a:rPr lang="ru-RU" dirty="0"/>
              <a:t>3) Результаты вступительного испытания объявляются на официальном сайте не позднее третьего рабочего дня после проведения вступительного испытания. </a:t>
            </a:r>
          </a:p>
          <a:p>
            <a:r>
              <a:rPr lang="ru-RU" dirty="0"/>
              <a:t>4) По результатам вступительного испытания, проводимого организацией самостоятельно, поступающий имеет право подать в организацию </a:t>
            </a:r>
            <a:r>
              <a:rPr lang="ru-RU" b="1" dirty="0"/>
              <a:t>апелляцию</a:t>
            </a:r>
            <a:r>
              <a:rPr lang="ru-RU" dirty="0"/>
              <a:t>.</a:t>
            </a:r>
          </a:p>
          <a:p>
            <a:r>
              <a:rPr lang="ru-RU" dirty="0"/>
              <a:t>5) Перечень индивидуальных достижений, учитываемых при приеме на обучение, и порядок их учета устанавливаются организацией самостоятельно. Учет результатов индивидуальных достижений осуществляется посредством начисления баллов за индивидуальные достижения и (или) в качестве преимущества при равенстве критериев ранжирования списков поступающих</a:t>
            </a:r>
          </a:p>
        </p:txBody>
      </p:sp>
    </p:spTree>
    <p:extLst>
      <p:ext uri="{BB962C8B-B14F-4D97-AF65-F5344CB8AC3E}">
        <p14:creationId xmlns:p14="http://schemas.microsoft.com/office/powerpoint/2010/main" val="215528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6A21F6-EF1B-4D4C-93A2-BE6FA3407638}"/>
              </a:ext>
            </a:extLst>
          </p:cNvPr>
          <p:cNvSpPr>
            <a:spLocks noGrp="1"/>
          </p:cNvSpPr>
          <p:nvPr>
            <p:ph type="title"/>
          </p:nvPr>
        </p:nvSpPr>
        <p:spPr>
          <a:xfrm>
            <a:off x="1951259" y="135012"/>
            <a:ext cx="8911687" cy="938876"/>
          </a:xfrm>
        </p:spPr>
        <p:txBody>
          <a:bodyPr>
            <a:normAutofit fontScale="90000"/>
          </a:bodyPr>
          <a:lstStyle/>
          <a:p>
            <a:r>
              <a:rPr lang="ru-RU" sz="2800" dirty="0"/>
              <a:t>5. Особенности проведения вступительных </a:t>
            </a:r>
            <a:br>
              <a:rPr lang="ru-RU" sz="2800" dirty="0"/>
            </a:br>
            <a:r>
              <a:rPr lang="ru-RU" sz="2800" dirty="0"/>
              <a:t>испытаний для инвалидов </a:t>
            </a:r>
          </a:p>
        </p:txBody>
      </p:sp>
      <p:sp>
        <p:nvSpPr>
          <p:cNvPr id="3" name="Объект 2">
            <a:extLst>
              <a:ext uri="{FF2B5EF4-FFF2-40B4-BE49-F238E27FC236}">
                <a16:creationId xmlns:a16="http://schemas.microsoft.com/office/drawing/2014/main" id="{02A4035B-EBD1-4346-A7A0-AF9D85A3DE67}"/>
              </a:ext>
            </a:extLst>
          </p:cNvPr>
          <p:cNvSpPr>
            <a:spLocks noGrp="1"/>
          </p:cNvSpPr>
          <p:nvPr>
            <p:ph idx="1"/>
          </p:nvPr>
        </p:nvSpPr>
        <p:spPr>
          <a:xfrm>
            <a:off x="1951258" y="1669312"/>
            <a:ext cx="9850881" cy="4922874"/>
          </a:xfrm>
        </p:spPr>
        <p:txBody>
          <a:bodyPr/>
          <a:lstStyle/>
          <a:p>
            <a:r>
              <a:rPr lang="ru-RU" dirty="0"/>
              <a:t>1) При проведении вступительных испытаний для поступающих из числа инвалидов организация обеспечивает создание условий с учетом особенностей психофизического развития поступающих, их индивидуальных возможностей и состояния здоровья </a:t>
            </a:r>
          </a:p>
          <a:p>
            <a:endParaRPr lang="ru-RU" dirty="0"/>
          </a:p>
          <a:p>
            <a:r>
              <a:rPr lang="ru-RU" dirty="0"/>
              <a:t>2) Специальные условия предоставляются поступающим из числа инвалидов на основании заявления о приеме, содержащего сведения о необходимости создания для поступающего специальных условий при проведении вступительных испытаний в связи  с его инвалидностью, и документа, подтверждающего инвалидность, в связи  с наличием которой необходимо создание указанных условий.</a:t>
            </a:r>
          </a:p>
          <a:p>
            <a:endParaRPr lang="ru-RU" dirty="0"/>
          </a:p>
        </p:txBody>
      </p:sp>
    </p:spTree>
    <p:extLst>
      <p:ext uri="{BB962C8B-B14F-4D97-AF65-F5344CB8AC3E}">
        <p14:creationId xmlns:p14="http://schemas.microsoft.com/office/powerpoint/2010/main" val="110200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081D5-1081-4FEF-8252-CA5937D41C69}"/>
              </a:ext>
            </a:extLst>
          </p:cNvPr>
          <p:cNvSpPr>
            <a:spLocks noGrp="1"/>
          </p:cNvSpPr>
          <p:nvPr>
            <p:ph type="title"/>
          </p:nvPr>
        </p:nvSpPr>
        <p:spPr>
          <a:xfrm>
            <a:off x="1763585" y="135012"/>
            <a:ext cx="8911687" cy="1280890"/>
          </a:xfrm>
        </p:spPr>
        <p:txBody>
          <a:bodyPr>
            <a:normAutofit/>
          </a:bodyPr>
          <a:lstStyle/>
          <a:p>
            <a:r>
              <a:rPr lang="ru-RU" sz="2800" dirty="0"/>
              <a:t>6. Формирование ранжированных </a:t>
            </a:r>
            <a:br>
              <a:rPr lang="ru-RU" sz="2800" dirty="0"/>
            </a:br>
            <a:r>
              <a:rPr lang="ru-RU" sz="2800" dirty="0"/>
              <a:t>списков поступающих и зачисление </a:t>
            </a:r>
          </a:p>
        </p:txBody>
      </p:sp>
      <p:sp>
        <p:nvSpPr>
          <p:cNvPr id="3" name="Объект 2">
            <a:extLst>
              <a:ext uri="{FF2B5EF4-FFF2-40B4-BE49-F238E27FC236}">
                <a16:creationId xmlns:a16="http://schemas.microsoft.com/office/drawing/2014/main" id="{464A2F41-EE63-48BA-8ED5-D7E21F29D308}"/>
              </a:ext>
            </a:extLst>
          </p:cNvPr>
          <p:cNvSpPr>
            <a:spLocks noGrp="1"/>
          </p:cNvSpPr>
          <p:nvPr>
            <p:ph idx="1"/>
          </p:nvPr>
        </p:nvSpPr>
        <p:spPr>
          <a:xfrm>
            <a:off x="1919361" y="1187302"/>
            <a:ext cx="9946574" cy="5362354"/>
          </a:xfrm>
        </p:spPr>
        <p:txBody>
          <a:bodyPr>
            <a:normAutofit lnSpcReduction="10000"/>
          </a:bodyPr>
          <a:lstStyle/>
          <a:p>
            <a:r>
              <a:rPr lang="ru-RU" dirty="0"/>
              <a:t>1) По результатам вступительных испытаний организация формирует отдельный </a:t>
            </a:r>
            <a:r>
              <a:rPr lang="ru-RU" b="1" dirty="0"/>
              <a:t>ранжированный список</a:t>
            </a:r>
            <a:r>
              <a:rPr lang="ru-RU" dirty="0"/>
              <a:t> поступающих по каждому конкурсу, в который включаются поступающие, набравшие не менее минимального количества баллов по вступительным испытаниям. Конкурсные списки публикуются на официальном сайте и на </a:t>
            </a:r>
            <a:r>
              <a:rPr lang="ru-RU" dirty="0" err="1"/>
              <a:t>суперсервисе</a:t>
            </a:r>
            <a:r>
              <a:rPr lang="ru-RU" dirty="0"/>
              <a:t>.</a:t>
            </a:r>
          </a:p>
          <a:p>
            <a:r>
              <a:rPr lang="ru-RU" dirty="0"/>
              <a:t>2) Конкурсный список ранжируется по баллам вступительных испытаний, а при их равенстве – по баллам за личные достижения.</a:t>
            </a:r>
          </a:p>
          <a:p>
            <a:r>
              <a:rPr lang="ru-RU" dirty="0"/>
              <a:t>3) В конкурсном списке фамилия, имя, отчество (при наличии) поступающих не указываются. Указывается присвоенный </a:t>
            </a:r>
            <a:r>
              <a:rPr lang="ru-RU" b="1" dirty="0"/>
              <a:t>код</a:t>
            </a:r>
            <a:r>
              <a:rPr lang="ru-RU" dirty="0"/>
              <a:t>.</a:t>
            </a:r>
          </a:p>
          <a:p>
            <a:r>
              <a:rPr lang="ru-RU" dirty="0"/>
              <a:t>4) Зачисление проводится в соответствии с конкурсным списком до заполнения установленного количества мест. Зачислению подлежат поступающие, представившие оригинал документа установленного образца (заявление о согласии на зачисление). </a:t>
            </a:r>
          </a:p>
          <a:p>
            <a:r>
              <a:rPr lang="ru-RU" dirty="0"/>
              <a:t>5) При зачислении на обучение по договорам об оказании платных образовательных услуг установленное количество мест может быть превышено по решению организации. При принятии указанного решения организация зачисляет на обучение всех поступающих, набравших не менее минимального количества баллов.</a:t>
            </a:r>
          </a:p>
        </p:txBody>
      </p:sp>
    </p:spTree>
    <p:extLst>
      <p:ext uri="{BB962C8B-B14F-4D97-AF65-F5344CB8AC3E}">
        <p14:creationId xmlns:p14="http://schemas.microsoft.com/office/powerpoint/2010/main" val="323752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944087-255E-4BAC-8713-2CD2ACE2D913}"/>
              </a:ext>
            </a:extLst>
          </p:cNvPr>
          <p:cNvSpPr>
            <a:spLocks noGrp="1"/>
          </p:cNvSpPr>
          <p:nvPr>
            <p:ph type="title"/>
          </p:nvPr>
        </p:nvSpPr>
        <p:spPr>
          <a:xfrm>
            <a:off x="1752953" y="191386"/>
            <a:ext cx="8911687" cy="882502"/>
          </a:xfrm>
        </p:spPr>
        <p:txBody>
          <a:bodyPr>
            <a:normAutofit fontScale="90000"/>
          </a:bodyPr>
          <a:lstStyle/>
          <a:p>
            <a:r>
              <a:rPr lang="ru-RU" sz="3100" dirty="0"/>
              <a:t>7. Особенности приема иностранных граждан и лиц без гражданства</a:t>
            </a:r>
            <a:endParaRPr lang="ru-RU" dirty="0"/>
          </a:p>
        </p:txBody>
      </p:sp>
      <p:sp>
        <p:nvSpPr>
          <p:cNvPr id="3" name="Объект 2">
            <a:extLst>
              <a:ext uri="{FF2B5EF4-FFF2-40B4-BE49-F238E27FC236}">
                <a16:creationId xmlns:a16="http://schemas.microsoft.com/office/drawing/2014/main" id="{5F42D5FD-FE71-4F27-8E96-E817C8F3922D}"/>
              </a:ext>
            </a:extLst>
          </p:cNvPr>
          <p:cNvSpPr>
            <a:spLocks noGrp="1"/>
          </p:cNvSpPr>
          <p:nvPr>
            <p:ph idx="1"/>
          </p:nvPr>
        </p:nvSpPr>
        <p:spPr>
          <a:xfrm>
            <a:off x="1752953" y="1934645"/>
            <a:ext cx="9733923" cy="5252964"/>
          </a:xfrm>
        </p:spPr>
        <p:txBody>
          <a:bodyPr/>
          <a:lstStyle/>
          <a:p>
            <a:r>
              <a:rPr lang="ru-RU" dirty="0"/>
              <a:t>1) Иностранные граждане и лица без гражданства имеют право на получение высшего образования за счет бюджетных ассигнований в соответствии с:</a:t>
            </a:r>
          </a:p>
          <a:p>
            <a:pPr marL="0" indent="0">
              <a:buNone/>
            </a:pPr>
            <a:r>
              <a:rPr lang="ru-RU" dirty="0"/>
              <a:t>- международными договорами Российской Федерации,</a:t>
            </a:r>
          </a:p>
          <a:p>
            <a:pPr marL="0" indent="0">
              <a:buNone/>
            </a:pPr>
            <a:r>
              <a:rPr lang="ru-RU" dirty="0"/>
              <a:t>- установленной Правительством Российской Федерации квотой на образование иностранных граждан и лиц  без гражданства.</a:t>
            </a:r>
          </a:p>
          <a:p>
            <a:r>
              <a:rPr lang="ru-RU" dirty="0"/>
              <a:t>2) Иностранные граждане и лица без гражданства имеют право на получение высшего образования за счет средств физических лиц и юридических лиц в соответствии  с договорами об оказании платных образовательных услуг.</a:t>
            </a:r>
          </a:p>
          <a:p>
            <a:endParaRPr lang="ru-RU" dirty="0"/>
          </a:p>
          <a:p>
            <a:endParaRPr lang="ru-RU" dirty="0"/>
          </a:p>
        </p:txBody>
      </p:sp>
    </p:spTree>
    <p:extLst>
      <p:ext uri="{BB962C8B-B14F-4D97-AF65-F5344CB8AC3E}">
        <p14:creationId xmlns:p14="http://schemas.microsoft.com/office/powerpoint/2010/main" val="261302173"/>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TotalTime>
  <Words>848</Words>
  <Application>Microsoft Office PowerPoint</Application>
  <PresentationFormat>Широкоэкранный</PresentationFormat>
  <Paragraphs>66</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Century Gothic</vt:lpstr>
      <vt:lpstr>Wingdings 3</vt:lpstr>
      <vt:lpstr>Легкий дым</vt:lpstr>
      <vt:lpstr> Проект Приказа «Об утверждении Порядка приема на обучение по образовательным программам высшего образования – программам подготовки научных и научно-педагогических кадров в аспирантуре»  Основные положения</vt:lpstr>
      <vt:lpstr>I. Общие положения </vt:lpstr>
      <vt:lpstr>II. Информирование о приеме </vt:lpstr>
      <vt:lpstr>II. Информирование о приеме </vt:lpstr>
      <vt:lpstr>III. Прием документов </vt:lpstr>
      <vt:lpstr>4. Проведение вступительных испытаний  и учет индивидуальных достижений поступающих </vt:lpstr>
      <vt:lpstr>5. Особенности проведения вступительных  испытаний для инвалидов </vt:lpstr>
      <vt:lpstr>6. Формирование ранжированных  списков поступающих и зачисление </vt:lpstr>
      <vt:lpstr>7. Особенности приема иностранных граждан и лиц без гражданства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Приказа «Об утверждении Порядка приема на обучение по образовательным программам высшего образования – программам подготовки научных и научно-педагогических кадров в аспирантуре»  Основные положения</dc:title>
  <dc:creator>Приемная ЦПЭИ АН РТ</dc:creator>
  <cp:lastModifiedBy>Приемная ЦПЭИ АН РТ</cp:lastModifiedBy>
  <cp:revision>8</cp:revision>
  <dcterms:created xsi:type="dcterms:W3CDTF">2021-05-14T06:41:46Z</dcterms:created>
  <dcterms:modified xsi:type="dcterms:W3CDTF">2021-05-14T07:55:59Z</dcterms:modified>
</cp:coreProperties>
</file>